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D0DD55-B889-41D0-B545-63537C6BD71F}" v="2" dt="2020-09-27T07:54:43.00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DAD0DD55-B889-41D0-B545-63537C6BD71F}"/>
    <pc:docChg chg="modSld">
      <pc:chgData name="" userId="" providerId="" clId="Web-{DAD0DD55-B889-41D0-B545-63537C6BD71F}" dt="2020-09-27T07:54:43.003" v="1"/>
      <pc:docMkLst>
        <pc:docMk/>
      </pc:docMkLst>
      <pc:sldChg chg="addSp delSp">
        <pc:chgData name="" userId="" providerId="" clId="Web-{DAD0DD55-B889-41D0-B545-63537C6BD71F}" dt="2020-09-27T07:54:43.003" v="1"/>
        <pc:sldMkLst>
          <pc:docMk/>
          <pc:sldMk cId="0" sldId="258"/>
        </pc:sldMkLst>
        <pc:spChg chg="add del">
          <ac:chgData name="" userId="" providerId="" clId="Web-{DAD0DD55-B889-41D0-B545-63537C6BD71F}" dt="2020-09-27T07:54:43.003" v="1"/>
          <ac:spMkLst>
            <pc:docMk/>
            <pc:sldMk cId="0" sldId="258"/>
            <ac:spMk id="2" creationId="{A9BACB14-4439-4F73-B04B-AFBEC8AF71F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2850" spc="-28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清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清单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事实信息</a:t>
            </a:r>
          </a:p>
        </p:txBody>
      </p:sp>
      <p:sp>
        <p:nvSpPr>
          <p:cNvPr id="107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>
            <a:spLocks noGrp="1"/>
          </p:cNvSpPr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15009552_2264x1509.jpg"/>
          <p:cNvSpPr>
            <a:spLocks noGrp="1"/>
          </p:cNvSpPr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740519873_3318x2212.jpg"/>
          <p:cNvSpPr>
            <a:spLocks noGrp="1"/>
          </p:cNvSpPr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>
            <a:spLocks noGrp="1"/>
          </p:cNvSpPr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2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2850" spc="-28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作者和日期</a:t>
            </a:r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3" name="图像"/>
          <p:cNvSpPr>
            <a:spLocks noGrp="1"/>
          </p:cNvSpPr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1" name="图像"/>
          <p:cNvSpPr>
            <a:spLocks noGrp="1"/>
          </p:cNvSpPr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幻灯片副标题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3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84225">
              <a:lnSpc>
                <a:spcPct val="100000"/>
              </a:lnSpc>
              <a:spcBef>
                <a:spcPts val="0"/>
              </a:spcBef>
              <a:buSzTx/>
              <a:buNone/>
              <a:defRPr sz="4180" spc="-4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rip Pooling:…"/>
          <p:cNvSpPr txBox="1">
            <a:spLocks noGrp="1"/>
          </p:cNvSpPr>
          <p:nvPr>
            <p:ph type="ctrTitle"/>
          </p:nvPr>
        </p:nvSpPr>
        <p:spPr>
          <a:xfrm>
            <a:off x="10167" y="2375638"/>
            <a:ext cx="24363666" cy="3639991"/>
          </a:xfrm>
          <a:prstGeom prst="rect">
            <a:avLst/>
          </a:prstGeom>
        </p:spPr>
        <p:txBody>
          <a:bodyPr/>
          <a:lstStyle/>
          <a:p>
            <a:pPr defTabSz="2170176">
              <a:defRPr sz="7119" spc="-71"/>
            </a:pPr>
            <a:r>
              <a:t>Strip Pooling: </a:t>
            </a:r>
          </a:p>
          <a:p>
            <a:pPr defTabSz="2170176">
              <a:defRPr sz="7119" spc="-71">
                <a:latin typeface="Canela Regular"/>
                <a:ea typeface="Canela Regular"/>
                <a:cs typeface="Canela Regular"/>
                <a:sym typeface="Canela Regular"/>
              </a:defRPr>
            </a:pPr>
            <a:r>
              <a:t>Rethinking Spatial Pooling for Scene Parsing </a:t>
            </a:r>
          </a:p>
        </p:txBody>
      </p:sp>
      <p:sp>
        <p:nvSpPr>
          <p:cNvPr id="152" name="Qibin Hou1    Li Zhang2    Ming-Ming Cheng3    Jiashi Feng1…"/>
          <p:cNvSpPr txBox="1">
            <a:spLocks noGrp="1"/>
          </p:cNvSpPr>
          <p:nvPr>
            <p:ph type="subTitle" idx="1"/>
          </p:nvPr>
        </p:nvSpPr>
        <p:spPr>
          <a:xfrm>
            <a:off x="2314" y="6808494"/>
            <a:ext cx="24379372" cy="57154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z="3000" spc="-29"/>
            </a:pPr>
            <a:r>
              <a:t>Qibin Hou</a:t>
            </a:r>
            <a:r>
              <a:rPr baseline="31999"/>
              <a:t>1</a:t>
            </a:r>
            <a:r>
              <a:t>    Li Zhang</a:t>
            </a:r>
            <a:r>
              <a:rPr baseline="31999"/>
              <a:t>2</a:t>
            </a:r>
            <a:r>
              <a:t>    Ming-Ming Cheng</a:t>
            </a:r>
            <a:r>
              <a:rPr baseline="31999"/>
              <a:t>3    </a:t>
            </a:r>
            <a:r>
              <a:t>Jiashi Feng</a:t>
            </a:r>
            <a:r>
              <a:rPr baseline="31999"/>
              <a:t>1  </a:t>
            </a:r>
            <a:r>
              <a:t> </a:t>
            </a:r>
          </a:p>
          <a:p>
            <a:pPr>
              <a:lnSpc>
                <a:spcPct val="150000"/>
              </a:lnSpc>
              <a:defRPr sz="3000" spc="-29"/>
            </a:pPr>
            <a:r>
              <a:rPr baseline="31999"/>
              <a:t>1</a:t>
            </a:r>
            <a:r>
              <a:t>National University of Singapore </a:t>
            </a:r>
          </a:p>
          <a:p>
            <a:pPr>
              <a:lnSpc>
                <a:spcPct val="150000"/>
              </a:lnSpc>
              <a:defRPr sz="3000" spc="-29"/>
            </a:pPr>
            <a:r>
              <a:rPr baseline="31999"/>
              <a:t>2</a:t>
            </a:r>
            <a:r>
              <a:t>University of Oxford</a:t>
            </a:r>
          </a:p>
          <a:p>
            <a:pPr>
              <a:lnSpc>
                <a:spcPct val="150000"/>
              </a:lnSpc>
              <a:defRPr sz="3000" spc="-29"/>
            </a:pPr>
            <a:r>
              <a:rPr baseline="31999"/>
              <a:t>3</a:t>
            </a:r>
            <a:r>
              <a:t>CS, Nankai University </a:t>
            </a:r>
            <a:endParaRPr sz="1200" spc="-12"/>
          </a:p>
          <a:p>
            <a:pPr>
              <a:lnSpc>
                <a:spcPct val="150000"/>
              </a:lnSpc>
              <a:defRPr sz="3000" spc="-29"/>
            </a:pPr>
            <a:endParaRPr sz="1200" spc="-12"/>
          </a:p>
          <a:p>
            <a:pPr>
              <a:lnSpc>
                <a:spcPct val="150000"/>
              </a:lnSpc>
              <a:defRPr sz="3000" spc="-29"/>
            </a:pPr>
            <a:r>
              <a:t>CVPR 2020 </a:t>
            </a:r>
          </a:p>
          <a:p>
            <a:pPr>
              <a:defRPr sz="3000" spc="-29"/>
            </a:pPr>
            <a:r>
              <a:t>Speaker: Cong Fang 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Experi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 </a:t>
            </a:r>
          </a:p>
        </p:txBody>
      </p:sp>
      <p:sp>
        <p:nvSpPr>
          <p:cNvPr id="203" name="文本"/>
          <p:cNvSpPr txBox="1"/>
          <p:nvPr/>
        </p:nvSpPr>
        <p:spPr>
          <a:xfrm>
            <a:off x="810371" y="3059477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20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9850" y="3009900"/>
            <a:ext cx="9004300" cy="7696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248" y="2874591"/>
            <a:ext cx="19109504" cy="7966818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Experi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777" y="3064386"/>
            <a:ext cx="11488446" cy="9576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Visual 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Visual results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730" y="4522002"/>
            <a:ext cx="19882540" cy="6229863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Visual 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Visual results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3416300"/>
            <a:ext cx="16802100" cy="8915400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Visual 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Visual results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otivation"/>
          <p:cNvSpPr txBox="1">
            <a:spLocks noGrp="1"/>
          </p:cNvSpPr>
          <p:nvPr>
            <p:ph type="title"/>
          </p:nvPr>
        </p:nvSpPr>
        <p:spPr>
          <a:xfrm>
            <a:off x="880533" y="397492"/>
            <a:ext cx="7084947" cy="1501181"/>
          </a:xfrm>
          <a:prstGeom prst="rect">
            <a:avLst/>
          </a:prstGeom>
        </p:spPr>
        <p:txBody>
          <a:bodyPr/>
          <a:lstStyle>
            <a:lvl1pPr algn="l">
              <a:defRPr sz="8000" b="1" spc="-79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Motivation</a:t>
            </a:r>
          </a:p>
        </p:txBody>
      </p:sp>
      <p:pic>
        <p:nvPicPr>
          <p:cNvPr id="15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429" y="1800434"/>
            <a:ext cx="9432762" cy="10115132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FCNs based methods mostly stack local convolutional and pooling operations have limited effective fields-of-view.…"/>
          <p:cNvSpPr txBox="1"/>
          <p:nvPr/>
        </p:nvSpPr>
        <p:spPr>
          <a:xfrm>
            <a:off x="409227" y="4565532"/>
            <a:ext cx="13292881" cy="4584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marL="877454" indent="-877454" algn="just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/>
              <a:defRPr sz="3000">
                <a:latin typeface="Arial"/>
                <a:ea typeface="Arial"/>
                <a:cs typeface="Arial"/>
                <a:sym typeface="Arial"/>
              </a:defRPr>
            </a:pPr>
            <a:r>
              <a:t>FCNs based methods mostly stack </a:t>
            </a:r>
            <a:r>
              <a:rPr i="1">
                <a:solidFill>
                  <a:schemeClr val="accent1"/>
                </a:solidFill>
              </a:rPr>
              <a:t>local </a:t>
            </a:r>
            <a:r>
              <a:rPr>
                <a:solidFill>
                  <a:schemeClr val="accent1"/>
                </a:solidFill>
              </a:rPr>
              <a:t>convolutional and pooling</a:t>
            </a:r>
            <a:r>
              <a:t> operations have </a:t>
            </a:r>
            <a:r>
              <a:rPr>
                <a:solidFill>
                  <a:schemeClr val="accent5"/>
                </a:solidFill>
              </a:rPr>
              <a:t>limited effective fields-of-view.</a:t>
            </a:r>
            <a:r>
              <a:t> </a:t>
            </a:r>
          </a:p>
          <a:p>
            <a:pPr algn="just" defTabSz="457200">
              <a:lnSpc>
                <a:spcPct val="100000"/>
              </a:lnSpc>
              <a:spcBef>
                <a:spcPts val="1200"/>
              </a:spcBef>
              <a:defRPr sz="30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877454" indent="-877454" algn="just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 startAt="2"/>
              <a:defRPr sz="3000">
                <a:latin typeface="Arial"/>
                <a:ea typeface="Arial"/>
                <a:cs typeface="Arial"/>
                <a:sym typeface="Arial"/>
              </a:defRPr>
            </a:pPr>
            <a:r>
              <a:rPr>
                <a:solidFill>
                  <a:schemeClr val="accent1"/>
                </a:solidFill>
              </a:rPr>
              <a:t>Self-attention</a:t>
            </a:r>
            <a:r>
              <a:t> or </a:t>
            </a:r>
            <a:r>
              <a:rPr>
                <a:solidFill>
                  <a:schemeClr val="accent1"/>
                </a:solidFill>
              </a:rPr>
              <a:t>non-local</a:t>
            </a:r>
            <a:r>
              <a:t> modules consume </a:t>
            </a:r>
            <a:r>
              <a:rPr>
                <a:solidFill>
                  <a:schemeClr val="accent5"/>
                </a:solidFill>
              </a:rPr>
              <a:t>huge memory </a:t>
            </a:r>
            <a:r>
              <a:t>for computing the large affinity matrix at each spatial position.</a:t>
            </a:r>
          </a:p>
          <a:p>
            <a:pPr algn="just" defTabSz="457200">
              <a:lnSpc>
                <a:spcPct val="100000"/>
              </a:lnSpc>
              <a:spcBef>
                <a:spcPts val="1200"/>
              </a:spcBef>
              <a:defRPr sz="30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877454" indent="-877454" algn="just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 startAt="3"/>
              <a:defRPr sz="3000">
                <a:latin typeface="Arial"/>
                <a:ea typeface="Arial"/>
                <a:cs typeface="Arial"/>
                <a:sym typeface="Arial"/>
              </a:defRPr>
            </a:pPr>
            <a:r>
              <a:rPr>
                <a:solidFill>
                  <a:schemeClr val="accent1"/>
                </a:solidFill>
              </a:rPr>
              <a:t>Dilated convolutions</a:t>
            </a:r>
            <a:r>
              <a:t> and </a:t>
            </a:r>
            <a:r>
              <a:rPr>
                <a:solidFill>
                  <a:schemeClr val="accent1"/>
                </a:solidFill>
              </a:rPr>
              <a:t>pooling</a:t>
            </a:r>
            <a:r>
              <a:t> probe the input features map within </a:t>
            </a:r>
            <a:r>
              <a:rPr>
                <a:solidFill>
                  <a:schemeClr val="accent5"/>
                </a:solidFill>
              </a:rPr>
              <a:t>square windows</a:t>
            </a:r>
            <a:r>
              <a:t>, thus incorporating contaminating information from </a:t>
            </a:r>
            <a:r>
              <a:rPr>
                <a:solidFill>
                  <a:schemeClr val="accent5"/>
                </a:solidFill>
              </a:rPr>
              <a:t>irrelevant regions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ontributions"/>
          <p:cNvSpPr txBox="1">
            <a:spLocks noGrp="1"/>
          </p:cNvSpPr>
          <p:nvPr>
            <p:ph type="title"/>
          </p:nvPr>
        </p:nvSpPr>
        <p:spPr>
          <a:xfrm>
            <a:off x="1066800" y="505654"/>
            <a:ext cx="7915011" cy="1420483"/>
          </a:xfrm>
          <a:prstGeom prst="rect">
            <a:avLst/>
          </a:prstGeom>
        </p:spPr>
        <p:txBody>
          <a:bodyPr/>
          <a:lstStyle>
            <a:lvl1pPr algn="l">
              <a:defRPr sz="8000" b="1" spc="-79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Contributions</a:t>
            </a:r>
          </a:p>
        </p:txBody>
      </p:sp>
      <p:sp>
        <p:nvSpPr>
          <p:cNvPr id="159" name="Strip Pooling Module (SPM)"/>
          <p:cNvSpPr txBox="1">
            <a:spLocks noGrp="1"/>
          </p:cNvSpPr>
          <p:nvPr>
            <p:ph type="body" sz="quarter" idx="1"/>
          </p:nvPr>
        </p:nvSpPr>
        <p:spPr>
          <a:xfrm>
            <a:off x="7855578" y="11119922"/>
            <a:ext cx="7354690" cy="95645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Strip Pooling Module (SPM) </a:t>
            </a:r>
          </a:p>
        </p:txBody>
      </p:sp>
      <p:sp>
        <p:nvSpPr>
          <p:cNvPr id="160" name="文本"/>
          <p:cNvSpPr txBox="1"/>
          <p:nvPr/>
        </p:nvSpPr>
        <p:spPr>
          <a:xfrm>
            <a:off x="816061" y="7023698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16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145" y="2923080"/>
            <a:ext cx="19729710" cy="786984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kernel size 3"/>
          <p:cNvSpPr txBox="1"/>
          <p:nvPr/>
        </p:nvSpPr>
        <p:spPr>
          <a:xfrm>
            <a:off x="7062799" y="2527786"/>
            <a:ext cx="2359002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kernel size 3 </a:t>
            </a:r>
          </a:p>
        </p:txBody>
      </p:sp>
      <p:sp>
        <p:nvSpPr>
          <p:cNvPr id="163" name="线条"/>
          <p:cNvSpPr/>
          <p:nvPr/>
        </p:nvSpPr>
        <p:spPr>
          <a:xfrm flipV="1">
            <a:off x="8242300" y="3275667"/>
            <a:ext cx="0" cy="5209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Method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4673963" cy="1727200"/>
          </a:xfrm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Method</a:t>
            </a:r>
          </a:p>
        </p:txBody>
      </p:sp>
      <p:pic>
        <p:nvPicPr>
          <p:cNvPr id="16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50" y="2631016"/>
            <a:ext cx="8572500" cy="679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Mixed Pooling module (MPM)"/>
          <p:cNvSpPr txBox="1"/>
          <p:nvPr/>
        </p:nvSpPr>
        <p:spPr>
          <a:xfrm>
            <a:off x="7419345" y="10811095"/>
            <a:ext cx="7598619" cy="718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Mixed Pooling module (MPM) </a:t>
            </a:r>
          </a:p>
        </p:txBody>
      </p:sp>
      <p:sp>
        <p:nvSpPr>
          <p:cNvPr id="168" name="12 × 12"/>
          <p:cNvSpPr txBox="1"/>
          <p:nvPr/>
        </p:nvSpPr>
        <p:spPr>
          <a:xfrm>
            <a:off x="6621874" y="1689702"/>
            <a:ext cx="1547227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1200"/>
              </a:spcBef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12 × 12</a:t>
            </a:r>
          </a:p>
        </p:txBody>
      </p:sp>
      <p:sp>
        <p:nvSpPr>
          <p:cNvPr id="169" name="20 × 20"/>
          <p:cNvSpPr txBox="1"/>
          <p:nvPr/>
        </p:nvSpPr>
        <p:spPr>
          <a:xfrm>
            <a:off x="6621874" y="2372026"/>
            <a:ext cx="1547227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1200"/>
              </a:spcBef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20 × 20</a:t>
            </a:r>
          </a:p>
        </p:txBody>
      </p:sp>
      <p:sp>
        <p:nvSpPr>
          <p:cNvPr id="170" name="线条"/>
          <p:cNvSpPr/>
          <p:nvPr/>
        </p:nvSpPr>
        <p:spPr>
          <a:xfrm flipH="1" flipV="1">
            <a:off x="7987465" y="1991189"/>
            <a:ext cx="1539975" cy="127218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71" name="线条"/>
          <p:cNvSpPr/>
          <p:nvPr/>
        </p:nvSpPr>
        <p:spPr>
          <a:xfrm flipH="1" flipV="1">
            <a:off x="8013207" y="2632494"/>
            <a:ext cx="1487599" cy="148759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72" name="summation"/>
          <p:cNvSpPr txBox="1"/>
          <p:nvPr/>
        </p:nvSpPr>
        <p:spPr>
          <a:xfrm>
            <a:off x="14023406" y="2134438"/>
            <a:ext cx="1977629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1200"/>
              </a:spcBef>
              <a:defRPr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summation</a:t>
            </a:r>
          </a:p>
        </p:txBody>
      </p:sp>
      <p:sp>
        <p:nvSpPr>
          <p:cNvPr id="173" name="线条"/>
          <p:cNvSpPr/>
          <p:nvPr/>
        </p:nvSpPr>
        <p:spPr>
          <a:xfrm flipV="1">
            <a:off x="13708681" y="2570188"/>
            <a:ext cx="1051191" cy="105119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74" name="kernel size 3"/>
          <p:cNvSpPr txBox="1"/>
          <p:nvPr/>
        </p:nvSpPr>
        <p:spPr>
          <a:xfrm>
            <a:off x="9556781" y="9109612"/>
            <a:ext cx="2359001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kernel size 3 </a:t>
            </a:r>
          </a:p>
        </p:txBody>
      </p:sp>
      <p:sp>
        <p:nvSpPr>
          <p:cNvPr id="175" name="kernel 3*3"/>
          <p:cNvSpPr txBox="1"/>
          <p:nvPr/>
        </p:nvSpPr>
        <p:spPr>
          <a:xfrm>
            <a:off x="10250769" y="1377832"/>
            <a:ext cx="1935771" cy="5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kernel 3*3 </a:t>
            </a:r>
          </a:p>
        </p:txBody>
      </p:sp>
      <p:sp>
        <p:nvSpPr>
          <p:cNvPr id="176" name="线条"/>
          <p:cNvSpPr/>
          <p:nvPr/>
        </p:nvSpPr>
        <p:spPr>
          <a:xfrm flipV="1">
            <a:off x="11218654" y="1927168"/>
            <a:ext cx="1" cy="93547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77" name="线条"/>
          <p:cNvSpPr/>
          <p:nvPr/>
        </p:nvSpPr>
        <p:spPr>
          <a:xfrm>
            <a:off x="11096252" y="8559596"/>
            <a:ext cx="1" cy="52093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endParaRPr/>
          </a:p>
        </p:txBody>
      </p:sp>
      <p:sp>
        <p:nvSpPr>
          <p:cNvPr id="178" name="256 channels"/>
          <p:cNvSpPr txBox="1"/>
          <p:nvPr/>
        </p:nvSpPr>
        <p:spPr>
          <a:xfrm>
            <a:off x="12465185" y="5909733"/>
            <a:ext cx="2380953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256 channels</a:t>
            </a:r>
          </a:p>
        </p:txBody>
      </p:sp>
      <p:sp>
        <p:nvSpPr>
          <p:cNvPr id="179" name="1024  channels"/>
          <p:cNvSpPr txBox="1"/>
          <p:nvPr/>
        </p:nvSpPr>
        <p:spPr>
          <a:xfrm>
            <a:off x="7681518" y="5909733"/>
            <a:ext cx="2698702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1024  channels</a:t>
            </a:r>
          </a:p>
        </p:txBody>
      </p:sp>
      <p:sp>
        <p:nvSpPr>
          <p:cNvPr id="180" name="1024  channels"/>
          <p:cNvSpPr txBox="1"/>
          <p:nvPr/>
        </p:nvSpPr>
        <p:spPr>
          <a:xfrm>
            <a:off x="15055984" y="5909733"/>
            <a:ext cx="2698702" cy="520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3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1024  channels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Metho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Method</a:t>
            </a:r>
          </a:p>
        </p:txBody>
      </p:sp>
      <p:sp>
        <p:nvSpPr>
          <p:cNvPr id="183" name="Overall Architecture…"/>
          <p:cNvSpPr txBox="1"/>
          <p:nvPr/>
        </p:nvSpPr>
        <p:spPr>
          <a:xfrm>
            <a:off x="2371913" y="4025900"/>
            <a:ext cx="17384180" cy="566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sz="35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Overall Architecture </a:t>
            </a:r>
          </a:p>
          <a:p>
            <a:pPr marL="767772" indent="-767772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We improve the original ResNet with the dilation strategy and the final feature map size is set to 1/8 of the input image. </a:t>
            </a:r>
          </a:p>
          <a:p>
            <a:pPr defTabSz="457200">
              <a:lnSpc>
                <a:spcPct val="100000"/>
              </a:lnSpc>
              <a:spcBef>
                <a:spcPts val="1200"/>
              </a:spcBef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marL="767772" indent="-767772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 startAt="2"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SPMs are added after the 3 × 3 convolutional layer of the last building block in each stage and all building blocks in the last stage.</a:t>
            </a:r>
          </a:p>
          <a:p>
            <a:pPr defTabSz="457200">
              <a:lnSpc>
                <a:spcPct val="100000"/>
              </a:lnSpc>
              <a:spcBef>
                <a:spcPts val="1200"/>
              </a:spcBef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marL="767772" indent="-767772" defTabSz="457200">
              <a:lnSpc>
                <a:spcPct val="100000"/>
              </a:lnSpc>
              <a:spcBef>
                <a:spcPts val="1200"/>
              </a:spcBef>
              <a:buClr>
                <a:srgbClr val="000000"/>
              </a:buClr>
              <a:buSzPct val="100000"/>
              <a:buAutoNum type="arabicPeriod" startAt="3"/>
              <a:defRPr sz="35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We first connect a 1 × 1 convolutional layer to the backbone to reduce the output channels from 2048 to 1024 and then add two MPMs.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Experiments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7014848" cy="1727200"/>
          </a:xfrm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</a:t>
            </a:r>
          </a:p>
        </p:txBody>
      </p:sp>
      <p:sp>
        <p:nvSpPr>
          <p:cNvPr id="186" name="Datasets:…"/>
          <p:cNvSpPr txBox="1"/>
          <p:nvPr/>
        </p:nvSpPr>
        <p:spPr>
          <a:xfrm>
            <a:off x="19544619" y="615950"/>
            <a:ext cx="2893185" cy="204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sz="3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Datasets:</a:t>
            </a:r>
          </a:p>
          <a:p>
            <a:pPr defTabSz="457200">
              <a:lnSpc>
                <a:spcPct val="100000"/>
              </a:lnSpc>
              <a:spcBef>
                <a:spcPts val="1200"/>
              </a:spcBef>
              <a:defRPr sz="3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Cityscapes </a:t>
            </a:r>
          </a:p>
          <a:p>
            <a:pPr defTabSz="457200">
              <a:lnSpc>
                <a:spcPct val="100000"/>
              </a:lnSpc>
              <a:spcBef>
                <a:spcPts val="1200"/>
              </a:spcBef>
              <a:defRPr sz="3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ADE20K  </a:t>
            </a:r>
          </a:p>
        </p:txBody>
      </p:sp>
      <p:pic>
        <p:nvPicPr>
          <p:cNvPr id="18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404" y="3250310"/>
            <a:ext cx="13525192" cy="8511544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[65] Hengshuang Zhao, Jianping Shi, Xiaojuan Qi, Xiaogang Wang, and Jiaya Jia. Pyramid scene parsing network. In CVPR, 2017."/>
          <p:cNvSpPr txBox="1"/>
          <p:nvPr/>
        </p:nvSpPr>
        <p:spPr>
          <a:xfrm>
            <a:off x="3917232" y="12185205"/>
            <a:ext cx="1654953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sz="3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[65] Hengshuang Zhao, Jianping Shi, Xiaojuan Qi, Xiaogang Wang, and Jiaya Jia. Pyramid scene parsing network. In </a:t>
            </a:r>
            <a:r>
              <a:rPr i="1"/>
              <a:t>CVPR</a:t>
            </a:r>
            <a:r>
              <a:t>, 2017.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Experi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</a:t>
            </a:r>
          </a:p>
        </p:txBody>
      </p:sp>
      <p:sp>
        <p:nvSpPr>
          <p:cNvPr id="191" name="文本"/>
          <p:cNvSpPr txBox="1"/>
          <p:nvPr/>
        </p:nvSpPr>
        <p:spPr>
          <a:xfrm>
            <a:off x="810371" y="3059477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19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2946" y="2938672"/>
            <a:ext cx="11038108" cy="7838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Experi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 </a:t>
            </a:r>
          </a:p>
        </p:txBody>
      </p:sp>
      <p:sp>
        <p:nvSpPr>
          <p:cNvPr id="195" name="文本"/>
          <p:cNvSpPr txBox="1"/>
          <p:nvPr/>
        </p:nvSpPr>
        <p:spPr>
          <a:xfrm>
            <a:off x="810371" y="3059477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19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640" y="2996364"/>
            <a:ext cx="12406720" cy="77232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Experi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000" spc="-79"/>
            </a:lvl1pPr>
          </a:lstStyle>
          <a:p>
            <a:r>
              <a:t>Experiments </a:t>
            </a:r>
          </a:p>
        </p:txBody>
      </p:sp>
      <p:sp>
        <p:nvSpPr>
          <p:cNvPr id="199" name="文本"/>
          <p:cNvSpPr txBox="1"/>
          <p:nvPr/>
        </p:nvSpPr>
        <p:spPr>
          <a:xfrm>
            <a:off x="810371" y="3059477"/>
            <a:ext cx="1524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lnSpc>
                <a:spcPct val="100000"/>
              </a:lnSpc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 </a:t>
            </a:r>
          </a:p>
        </p:txBody>
      </p:sp>
      <p:pic>
        <p:nvPicPr>
          <p:cNvPr id="200" name="图像" descr="图像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030148" y="4054676"/>
            <a:ext cx="12323704" cy="56066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23_ClassicWhite</vt:lpstr>
      <vt:lpstr>Strip Pooling:  Rethinking Spatial Pooling for Scene Parsing </vt:lpstr>
      <vt:lpstr>Motivation</vt:lpstr>
      <vt:lpstr>Contributions</vt:lpstr>
      <vt:lpstr>Method</vt:lpstr>
      <vt:lpstr>Method</vt:lpstr>
      <vt:lpstr>Experiments</vt:lpstr>
      <vt:lpstr>Experiments</vt:lpstr>
      <vt:lpstr>Experiments </vt:lpstr>
      <vt:lpstr>Experiments </vt:lpstr>
      <vt:lpstr>Experiments </vt:lpstr>
      <vt:lpstr>Experiments </vt:lpstr>
      <vt:lpstr>Visual results</vt:lpstr>
      <vt:lpstr>Visual results</vt:lpstr>
      <vt:lpstr>Visual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Strip Pooling:  Rethinking Spatial Pooling for Scene Parsing </dc:title>
  <cp:revision>2</cp:revision>
  <dcterms:modified xsi:type="dcterms:W3CDTF">2020-09-27T07:55:47Z</dcterms:modified>
</cp:coreProperties>
</file>